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7"/>
      <p:bold r:id="rId18"/>
    </p:embeddedFont>
    <p:embeddedFont>
      <p:font typeface="Anton" pitchFamily="2" charset="0"/>
      <p:regular r:id="rId19"/>
    </p:embeddedFont>
    <p:embeddedFont>
      <p:font typeface="Bebas Neue" panose="020B0606020202050201" pitchFamily="34" charset="0"/>
      <p:regular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Inclusive Sans" panose="020B0604020202020204" charset="0"/>
      <p:regular r:id="rId29"/>
      <p:bold r:id="rId30"/>
      <p:italic r:id="rId31"/>
      <p:boldItalic r:id="rId32"/>
    </p:embeddedFont>
    <p:embeddedFont>
      <p:font typeface="Inclusive Sans SemiBold" panose="020B0604020202020204" charset="0"/>
      <p:regular r:id="rId33"/>
      <p:bold r:id="rId34"/>
      <p:italic r:id="rId35"/>
      <p:boldItalic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  <p:embeddedFont>
      <p:font typeface="Lora" pitchFamily="2" charset="0"/>
      <p:regular r:id="rId41"/>
      <p:bold r:id="rId42"/>
      <p:italic r:id="rId43"/>
      <p:boldItalic r:id="rId44"/>
    </p:embeddedFont>
    <p:embeddedFont>
      <p:font typeface="Lora Medium" pitchFamily="2" charset="0"/>
      <p:regular r:id="rId45"/>
      <p:bold r:id="rId46"/>
      <p:italic r:id="rId47"/>
      <p:boldItalic r:id="rId48"/>
    </p:embeddedFont>
    <p:embeddedFont>
      <p:font typeface="Montserrat" panose="00000500000000000000" pitchFamily="2" charset="0"/>
      <p:regular r:id="rId49"/>
      <p:bold r:id="rId50"/>
      <p:italic r:id="rId51"/>
      <p:boldItalic r:id="rId52"/>
    </p:embeddedFont>
    <p:embeddedFont>
      <p:font typeface="Raleway" pitchFamily="2" charset="0"/>
      <p:regular r:id="rId53"/>
      <p:bold r:id="rId54"/>
      <p:italic r:id="rId55"/>
      <p:boldItalic r:id="rId56"/>
    </p:embeddedFont>
    <p:embeddedFont>
      <p:font typeface="Verdana" panose="020B0604030504040204" pitchFamily="34" charset="0"/>
      <p:regular r:id="rId57"/>
      <p:bold r:id="rId58"/>
      <p:italic r:id="rId59"/>
      <p:boldItalic r:id="rId6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704F6E-8979-4010-B151-7BB87C6E3C2D}" v="2" dt="2026-04-08T21:58:13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226" y="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font" Target="fonts/font31.fntdata"/><Relationship Id="rId50" Type="http://schemas.openxmlformats.org/officeDocument/2006/relationships/font" Target="fonts/font34.fntdata"/><Relationship Id="rId55" Type="http://schemas.openxmlformats.org/officeDocument/2006/relationships/font" Target="fonts/font39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font" Target="fonts/font29.fntdata"/><Relationship Id="rId53" Type="http://schemas.openxmlformats.org/officeDocument/2006/relationships/font" Target="fonts/font37.fntdata"/><Relationship Id="rId58" Type="http://schemas.openxmlformats.org/officeDocument/2006/relationships/font" Target="fonts/font42.fntdata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font" Target="fonts/font3.fntdata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Relationship Id="rId48" Type="http://schemas.openxmlformats.org/officeDocument/2006/relationships/font" Target="fonts/font32.fntdata"/><Relationship Id="rId56" Type="http://schemas.openxmlformats.org/officeDocument/2006/relationships/font" Target="fonts/font40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3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font" Target="fonts/font30.fntdata"/><Relationship Id="rId59" Type="http://schemas.openxmlformats.org/officeDocument/2006/relationships/font" Target="fonts/font43.fntdata"/><Relationship Id="rId20" Type="http://schemas.openxmlformats.org/officeDocument/2006/relationships/font" Target="fonts/font4.fntdata"/><Relationship Id="rId41" Type="http://schemas.openxmlformats.org/officeDocument/2006/relationships/font" Target="fonts/font25.fntdata"/><Relationship Id="rId54" Type="http://schemas.openxmlformats.org/officeDocument/2006/relationships/font" Target="fonts/font3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49" Type="http://schemas.openxmlformats.org/officeDocument/2006/relationships/font" Target="fonts/font33.fntdata"/><Relationship Id="rId57" Type="http://schemas.openxmlformats.org/officeDocument/2006/relationships/font" Target="fonts/font41.fntdata"/><Relationship Id="rId10" Type="http://schemas.openxmlformats.org/officeDocument/2006/relationships/slide" Target="slides/slide9.xml"/><Relationship Id="rId31" Type="http://schemas.openxmlformats.org/officeDocument/2006/relationships/font" Target="fonts/font15.fntdata"/><Relationship Id="rId44" Type="http://schemas.openxmlformats.org/officeDocument/2006/relationships/font" Target="fonts/font28.fntdata"/><Relationship Id="rId52" Type="http://schemas.openxmlformats.org/officeDocument/2006/relationships/font" Target="fonts/font36.fntdata"/><Relationship Id="rId60" Type="http://schemas.openxmlformats.org/officeDocument/2006/relationships/font" Target="fonts/font44.fntdata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9" Type="http://schemas.openxmlformats.org/officeDocument/2006/relationships/font" Target="fonts/font2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on Ford" userId="a9dbbe7d2e88bf6c" providerId="LiveId" clId="{630A78B4-5AFD-4004-8433-DF27A4102F93}"/>
    <pc:docChg chg="custSel modSld">
      <pc:chgData name="Deon Ford" userId="a9dbbe7d2e88bf6c" providerId="LiveId" clId="{630A78B4-5AFD-4004-8433-DF27A4102F93}" dt="2026-04-08T21:58:54.582" v="36" actId="14100"/>
      <pc:docMkLst>
        <pc:docMk/>
      </pc:docMkLst>
      <pc:sldChg chg="modSp mod">
        <pc:chgData name="Deon Ford" userId="a9dbbe7d2e88bf6c" providerId="LiveId" clId="{630A78B4-5AFD-4004-8433-DF27A4102F93}" dt="2026-04-08T21:57:02.881" v="31" actId="1076"/>
        <pc:sldMkLst>
          <pc:docMk/>
          <pc:sldMk cId="0" sldId="256"/>
        </pc:sldMkLst>
        <pc:spChg chg="mod ord">
          <ac:chgData name="Deon Ford" userId="a9dbbe7d2e88bf6c" providerId="LiveId" clId="{630A78B4-5AFD-4004-8433-DF27A4102F93}" dt="2026-04-08T21:56:37.119" v="27" actId="255"/>
          <ac:spMkLst>
            <pc:docMk/>
            <pc:sldMk cId="0" sldId="256"/>
            <ac:spMk id="59" creationId="{00000000-0000-0000-0000-000000000000}"/>
          </ac:spMkLst>
        </pc:spChg>
        <pc:spChg chg="mod">
          <ac:chgData name="Deon Ford" userId="a9dbbe7d2e88bf6c" providerId="LiveId" clId="{630A78B4-5AFD-4004-8433-DF27A4102F93}" dt="2026-04-08T21:56:58.273" v="30" actId="1076"/>
          <ac:spMkLst>
            <pc:docMk/>
            <pc:sldMk cId="0" sldId="256"/>
            <ac:spMk id="60" creationId="{00000000-0000-0000-0000-000000000000}"/>
          </ac:spMkLst>
        </pc:spChg>
        <pc:picChg chg="mod">
          <ac:chgData name="Deon Ford" userId="a9dbbe7d2e88bf6c" providerId="LiveId" clId="{630A78B4-5AFD-4004-8433-DF27A4102F93}" dt="2026-04-08T21:57:02.881" v="31" actId="1076"/>
          <ac:picMkLst>
            <pc:docMk/>
            <pc:sldMk cId="0" sldId="256"/>
            <ac:picMk id="61" creationId="{00000000-0000-0000-0000-000000000000}"/>
          </ac:picMkLst>
        </pc:picChg>
        <pc:picChg chg="mod ord">
          <ac:chgData name="Deon Ford" userId="a9dbbe7d2e88bf6c" providerId="LiveId" clId="{630A78B4-5AFD-4004-8433-DF27A4102F93}" dt="2026-04-08T21:56:46.250" v="28" actId="29295"/>
          <ac:picMkLst>
            <pc:docMk/>
            <pc:sldMk cId="0" sldId="256"/>
            <ac:picMk id="62" creationId="{00000000-0000-0000-0000-000000000000}"/>
          </ac:picMkLst>
        </pc:picChg>
      </pc:sldChg>
      <pc:sldChg chg="modSp mod">
        <pc:chgData name="Deon Ford" userId="a9dbbe7d2e88bf6c" providerId="LiveId" clId="{630A78B4-5AFD-4004-8433-DF27A4102F93}" dt="2026-04-08T21:54:33.715" v="1" actId="27636"/>
        <pc:sldMkLst>
          <pc:docMk/>
          <pc:sldMk cId="0" sldId="258"/>
        </pc:sldMkLst>
        <pc:spChg chg="mod">
          <ac:chgData name="Deon Ford" userId="a9dbbe7d2e88bf6c" providerId="LiveId" clId="{630A78B4-5AFD-4004-8433-DF27A4102F93}" dt="2026-04-08T21:54:33.715" v="1" actId="27636"/>
          <ac:spMkLst>
            <pc:docMk/>
            <pc:sldMk cId="0" sldId="258"/>
            <ac:spMk id="83" creationId="{00000000-0000-0000-0000-000000000000}"/>
          </ac:spMkLst>
        </pc:spChg>
      </pc:sldChg>
      <pc:sldChg chg="modSp mod">
        <pc:chgData name="Deon Ford" userId="a9dbbe7d2e88bf6c" providerId="LiveId" clId="{630A78B4-5AFD-4004-8433-DF27A4102F93}" dt="2026-04-08T21:58:54.582" v="36" actId="14100"/>
        <pc:sldMkLst>
          <pc:docMk/>
          <pc:sldMk cId="0" sldId="264"/>
        </pc:sldMkLst>
        <pc:picChg chg="mod">
          <ac:chgData name="Deon Ford" userId="a9dbbe7d2e88bf6c" providerId="LiveId" clId="{630A78B4-5AFD-4004-8433-DF27A4102F93}" dt="2026-04-08T21:58:54.582" v="36" actId="14100"/>
          <ac:picMkLst>
            <pc:docMk/>
            <pc:sldMk cId="0" sldId="264"/>
            <ac:picMk id="140" creationId="{00000000-0000-0000-0000-000000000000}"/>
          </ac:picMkLst>
        </pc:picChg>
      </pc:sldChg>
      <pc:sldChg chg="modSp mod">
        <pc:chgData name="Deon Ford" userId="a9dbbe7d2e88bf6c" providerId="LiveId" clId="{630A78B4-5AFD-4004-8433-DF27A4102F93}" dt="2026-04-08T21:58:25.516" v="35" actId="1076"/>
        <pc:sldMkLst>
          <pc:docMk/>
          <pc:sldMk cId="0" sldId="266"/>
        </pc:sldMkLst>
        <pc:spChg chg="mod">
          <ac:chgData name="Deon Ford" userId="a9dbbe7d2e88bf6c" providerId="LiveId" clId="{630A78B4-5AFD-4004-8433-DF27A4102F93}" dt="2026-04-08T21:58:25.516" v="35" actId="1076"/>
          <ac:spMkLst>
            <pc:docMk/>
            <pc:sldMk cId="0" sldId="266"/>
            <ac:spMk id="16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721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721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2de1e8dc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d2de1e8dc1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d335db988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d335db988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d0be5709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d0be5709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6f97216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c6f97216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c6f97216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c6f97216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2de1e8dc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2de1e8dc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97216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97216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335db98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d335db98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a2d8a311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a2d8a311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c6f97216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c6f972163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a2d8a3115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da2d8a3115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a2d8a3115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a2d8a3115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c82773a480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c82773a480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892207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283503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7972880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st introduction">
  <p:cSld name="Host introduction">
    <p:bg>
      <p:bgPr>
        <a:solidFill>
          <a:schemeClr val="dk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>
            <a:spLocks noGrp="1"/>
          </p:cNvSpPr>
          <p:nvPr>
            <p:ph type="pic" idx="2"/>
          </p:nvPr>
        </p:nvSpPr>
        <p:spPr>
          <a:xfrm>
            <a:off x="1380375" y="989850"/>
            <a:ext cx="3163800" cy="3163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939275" y="1948632"/>
            <a:ext cx="28254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4939275" y="1546075"/>
            <a:ext cx="2825400" cy="3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bas Neue"/>
              <a:buNone/>
              <a:defRPr sz="1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39275" y="3043325"/>
            <a:ext cx="28254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Lora Medium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708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5209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85545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454652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18699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5367969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4248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2428502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65164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58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10" Type="http://schemas.openxmlformats.org/officeDocument/2006/relationships/image" Target="../media/image37.jpg"/><Relationship Id="rId4" Type="http://schemas.openxmlformats.org/officeDocument/2006/relationships/image" Target="../media/image31.png"/><Relationship Id="rId9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 title="lake 21.jpg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3461108" y="572860"/>
            <a:ext cx="4951372" cy="2020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9" name="Google Shape;59;p14"/>
          <p:cNvSpPr txBox="1">
            <a:spLocks noGrp="1"/>
          </p:cNvSpPr>
          <p:nvPr>
            <p:ph type="title" idx="4294967295"/>
          </p:nvPr>
        </p:nvSpPr>
        <p:spPr>
          <a:xfrm>
            <a:off x="3768433" y="838200"/>
            <a:ext cx="3927475" cy="1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Verdana"/>
                <a:ea typeface="Verdana"/>
                <a:cs typeface="Verdana"/>
                <a:sym typeface="Verdana"/>
              </a:rPr>
              <a:t>Welcome</a:t>
            </a:r>
            <a:br>
              <a:rPr lang="en" sz="3600" dirty="0">
                <a:latin typeface="Verdana"/>
                <a:ea typeface="Verdana"/>
                <a:cs typeface="Verdana"/>
                <a:sym typeface="Verdana"/>
              </a:rPr>
            </a:br>
            <a:br>
              <a:rPr lang="en" sz="5856" dirty="0">
                <a:latin typeface="Verdana"/>
                <a:ea typeface="Verdana"/>
                <a:cs typeface="Verdana"/>
                <a:sym typeface="Verdana"/>
              </a:rPr>
            </a:br>
            <a:r>
              <a:rPr lang="en" sz="4800" dirty="0"/>
              <a:t>2026</a:t>
            </a:r>
            <a:endParaRPr sz="4800"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4294967295"/>
          </p:nvPr>
        </p:nvSpPr>
        <p:spPr>
          <a:xfrm>
            <a:off x="597408" y="3364679"/>
            <a:ext cx="7761288" cy="473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400" b="1" dirty="0"/>
              <a:t>Waterville Lakes Association   Annual Public Meeting</a:t>
            </a:r>
            <a:endParaRPr sz="4400" b="1" dirty="0"/>
          </a:p>
        </p:txBody>
      </p:sp>
      <p:pic>
        <p:nvPicPr>
          <p:cNvPr id="61" name="Google Shape;61;p14" title="WLA Logo Pic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658" y="100012"/>
            <a:ext cx="3219450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/>
          <p:nvPr/>
        </p:nvSpPr>
        <p:spPr>
          <a:xfrm>
            <a:off x="538938" y="1"/>
            <a:ext cx="7501535" cy="5985636"/>
          </a:xfrm>
          <a:custGeom>
            <a:avLst/>
            <a:gdLst/>
            <a:ahLst/>
            <a:cxnLst/>
            <a:rect l="l" t="t" r="r" b="b"/>
            <a:pathLst>
              <a:path w="460853" h="279768" extrusionOk="0">
                <a:moveTo>
                  <a:pt x="42628" y="111316"/>
                </a:moveTo>
                <a:cubicBezTo>
                  <a:pt x="86722" y="61928"/>
                  <a:pt x="149358" y="26261"/>
                  <a:pt x="213589" y="10204"/>
                </a:cubicBezTo>
                <a:cubicBezTo>
                  <a:pt x="255072" y="-166"/>
                  <a:pt x="298902" y="-1450"/>
                  <a:pt x="341566" y="1412"/>
                </a:cubicBezTo>
                <a:cubicBezTo>
                  <a:pt x="393026" y="4864"/>
                  <a:pt x="459235" y="48527"/>
                  <a:pt x="460751" y="100081"/>
                </a:cubicBezTo>
                <a:cubicBezTo>
                  <a:pt x="462387" y="155688"/>
                  <a:pt x="400260" y="199622"/>
                  <a:pt x="351336" y="226104"/>
                </a:cubicBezTo>
                <a:cubicBezTo>
                  <a:pt x="307821" y="249658"/>
                  <a:pt x="259456" y="265290"/>
                  <a:pt x="210659" y="273485"/>
                </a:cubicBezTo>
                <a:cubicBezTo>
                  <a:pt x="168738" y="280525"/>
                  <a:pt x="123454" y="284123"/>
                  <a:pt x="83170" y="270554"/>
                </a:cubicBezTo>
                <a:cubicBezTo>
                  <a:pt x="44060" y="257381"/>
                  <a:pt x="-1982" y="219939"/>
                  <a:pt x="132" y="178724"/>
                </a:cubicBezTo>
                <a:cubicBezTo>
                  <a:pt x="1661" y="148917"/>
                  <a:pt x="14778" y="118296"/>
                  <a:pt x="34813" y="96174"/>
                </a:cubicBezTo>
                <a:cubicBezTo>
                  <a:pt x="52913" y="76189"/>
                  <a:pt x="76012" y="60936"/>
                  <a:pt x="99289" y="47327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176785" y="166725"/>
            <a:ext cx="3810880" cy="23675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61111"/>
              <a:buFont typeface="Arial"/>
              <a:buNone/>
            </a:pPr>
            <a:r>
              <a:rPr lang="en" sz="2800" b="1" i="1" dirty="0">
                <a:solidFill>
                  <a:srgbClr val="0070C0"/>
                </a:solidFill>
              </a:rPr>
              <a:t>Volunteer to sell BINGO cards at Corner Bar Wednesday evenings 6:50-9:00pm</a:t>
            </a:r>
            <a:endParaRPr sz="2800" b="1" i="1" dirty="0">
              <a:solidFill>
                <a:srgbClr val="0070C0"/>
              </a:solidFill>
            </a:endParaRPr>
          </a:p>
        </p:txBody>
      </p:sp>
      <p:sp>
        <p:nvSpPr>
          <p:cNvPr id="148" name="Google Shape;148;p23"/>
          <p:cNvSpPr txBox="1">
            <a:spLocks noGrp="1"/>
          </p:cNvSpPr>
          <p:nvPr>
            <p:ph type="subTitle" idx="1"/>
          </p:nvPr>
        </p:nvSpPr>
        <p:spPr>
          <a:xfrm>
            <a:off x="60960" y="2801024"/>
            <a:ext cx="5415000" cy="21477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Inclusive Sans"/>
                <a:ea typeface="Inclusive Sans"/>
                <a:cs typeface="Inclusive Sans"/>
                <a:sym typeface="Inclusive Sans"/>
              </a:rPr>
              <a:t> Each Wednesday April through October we need 3 volunteers to help sell Lions C</a:t>
            </a:r>
            <a:r>
              <a:rPr lang="en-US" sz="2500" b="1" dirty="0">
                <a:latin typeface="Inclusive Sans"/>
                <a:ea typeface="Inclusive Sans"/>
                <a:cs typeface="Inclusive Sans"/>
                <a:sym typeface="Inclusive Sans"/>
              </a:rPr>
              <a:t>l</a:t>
            </a:r>
            <a:r>
              <a:rPr lang="en" sz="2500" b="1" dirty="0">
                <a:latin typeface="Inclusive Sans"/>
                <a:ea typeface="Inclusive Sans"/>
                <a:cs typeface="Inclusive Sans"/>
                <a:sym typeface="Inclusive Sans"/>
              </a:rPr>
              <a:t>ub BINGO cards. In return, the Lions Club makes a $250 donation to the WLA each week. This is </a:t>
            </a:r>
            <a:r>
              <a:rPr lang="en" sz="2500" b="1" i="1" dirty="0">
                <a:latin typeface="Inclusive Sans"/>
                <a:ea typeface="Inclusive Sans"/>
                <a:cs typeface="Inclusive Sans"/>
                <a:sym typeface="Inclusive Sans"/>
              </a:rPr>
              <a:t>HUGE</a:t>
            </a:r>
            <a:r>
              <a:rPr lang="en" sz="2500" b="1" dirty="0">
                <a:latin typeface="Inclusive Sans"/>
                <a:ea typeface="Inclusive Sans"/>
                <a:cs typeface="Inclusive Sans"/>
                <a:sym typeface="Inclusive Sans"/>
              </a:rPr>
              <a:t> Fundraiser for the association and it’s a fun way to help out. Bring your friends and make a night of it!</a:t>
            </a:r>
            <a:endParaRPr sz="2500" b="1" dirty="0"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3"/>
          </p:nvPr>
        </p:nvSpPr>
        <p:spPr>
          <a:xfrm>
            <a:off x="5595064" y="3310127"/>
            <a:ext cx="3264478" cy="1794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rgbClr val="0B1474"/>
                </a:solidFill>
                <a:latin typeface="Lora"/>
                <a:ea typeface="Lora"/>
                <a:cs typeface="Lora"/>
                <a:sym typeface="Lora"/>
              </a:rPr>
              <a:t>The Corner Bar generously offers our volunteers a bonus incentive. For Volunteering you will receive one FREE MEAL and two FREE DRINKS each Wednesday! </a:t>
            </a:r>
            <a:endParaRPr sz="1600" b="1" dirty="0">
              <a:solidFill>
                <a:srgbClr val="0B1474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2FF585-E2C9-81AD-C8A7-2D998C73F040}"/>
              </a:ext>
            </a:extLst>
          </p:cNvPr>
          <p:cNvSpPr txBox="1"/>
          <p:nvPr/>
        </p:nvSpPr>
        <p:spPr>
          <a:xfrm>
            <a:off x="3690151" y="834525"/>
            <a:ext cx="51693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https://www.signupgenius.com/go/10C0C4CAFA92FAAFCC34-55026590-waterville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6A1165-01A4-B837-362A-942C3E819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813" y="1128370"/>
            <a:ext cx="3424878" cy="21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929274-A6E4-B7C6-5CF9-E2E72563C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824" y="164118"/>
            <a:ext cx="3499088" cy="7111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453356-B019-D724-EC6D-87E13911547E}"/>
              </a:ext>
            </a:extLst>
          </p:cNvPr>
          <p:cNvSpPr/>
          <p:nvPr/>
        </p:nvSpPr>
        <p:spPr>
          <a:xfrm rot="20733380">
            <a:off x="3323045" y="1739841"/>
            <a:ext cx="22834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24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 up online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D71795B-B6F8-459A-378A-D6AF95CEA714}"/>
              </a:ext>
            </a:extLst>
          </p:cNvPr>
          <p:cNvCxnSpPr>
            <a:cxnSpLocks/>
          </p:cNvCxnSpPr>
          <p:nvPr/>
        </p:nvCxnSpPr>
        <p:spPr>
          <a:xfrm flipV="1">
            <a:off x="4539974" y="1349754"/>
            <a:ext cx="300646" cy="5965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4" descr="Volunteer team concept - Nature - FREE-VECTORS.NE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6490" y="3180880"/>
            <a:ext cx="2659152" cy="199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 descr="Free volunteers photos | Hippopx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112" y="933115"/>
            <a:ext cx="3377495" cy="188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 descr="HD wallpaper: volunteer, activity, arms raised, care, empower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725" y="87775"/>
            <a:ext cx="9053276" cy="84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 title="20220802_190414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084500"/>
            <a:ext cx="3029712" cy="295714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4"/>
          <p:cNvSpPr txBox="1"/>
          <p:nvPr/>
        </p:nvSpPr>
        <p:spPr>
          <a:xfrm>
            <a:off x="6517707" y="1019585"/>
            <a:ext cx="2555205" cy="4036140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JOIN SMALL VOLUNTEER COMMITTEE</a:t>
            </a:r>
            <a:endParaRPr sz="44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Char char="●"/>
            </a:pPr>
            <a:r>
              <a:rPr lang="en" sz="2400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A little time</a:t>
            </a:r>
            <a:endParaRPr sz="24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Char char="●"/>
            </a:pPr>
            <a:r>
              <a:rPr lang="en" sz="2400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Your Talents</a:t>
            </a:r>
            <a:endParaRPr sz="24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Char char="●"/>
            </a:pPr>
            <a:r>
              <a:rPr lang="en" sz="2400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And a lot of FUN</a:t>
            </a:r>
            <a:endParaRPr sz="24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Char char="●"/>
            </a:pPr>
            <a:r>
              <a:rPr lang="en" sz="2400" b="1" dirty="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Can make a HUGE difference </a:t>
            </a:r>
            <a:endParaRPr sz="2400" b="1" dirty="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2" name="Google Shape;162;p24"/>
          <p:cNvSpPr txBox="1"/>
          <p:nvPr/>
        </p:nvSpPr>
        <p:spPr>
          <a:xfrm flipH="1">
            <a:off x="185250" y="4241300"/>
            <a:ext cx="241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63" name="Google Shape;163;p24"/>
          <p:cNvSpPr txBox="1"/>
          <p:nvPr/>
        </p:nvSpPr>
        <p:spPr>
          <a:xfrm>
            <a:off x="408225" y="3222625"/>
            <a:ext cx="326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3016490" y="1776416"/>
            <a:ext cx="589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65" name="Google Shape;165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0312" y="3740384"/>
            <a:ext cx="2773887" cy="137877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4"/>
          <p:cNvSpPr txBox="1"/>
          <p:nvPr/>
        </p:nvSpPr>
        <p:spPr>
          <a:xfrm>
            <a:off x="4680803" y="2930032"/>
            <a:ext cx="1475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E1DB3"/>
                </a:solidFill>
              </a:rPr>
              <a:t>Cannon River Shed</a:t>
            </a:r>
            <a:endParaRPr sz="1800" dirty="0">
              <a:solidFill>
                <a:srgbClr val="2E1DB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E1DB3"/>
                </a:solidFill>
              </a:rPr>
              <a:t>Clean Up</a:t>
            </a:r>
            <a:endParaRPr sz="1800" dirty="0">
              <a:solidFill>
                <a:srgbClr val="2E1DB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/>
          <p:nvPr/>
        </p:nvSpPr>
        <p:spPr>
          <a:xfrm>
            <a:off x="501758" y="102704"/>
            <a:ext cx="823381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chemeClr val="dk2"/>
                </a:solidFill>
                <a:highlight>
                  <a:srgbClr val="FFFF00"/>
                </a:highlight>
              </a:rPr>
              <a:t>BECOME A MEMBER OF THE WLA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chemeClr val="dk2"/>
                </a:solidFill>
                <a:highlight>
                  <a:srgbClr val="FFFF00"/>
                </a:highlight>
              </a:rPr>
              <a:t>BOARD OF DIRECTORS!!</a:t>
            </a:r>
            <a:endParaRPr sz="3600" b="1" i="1" dirty="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1BB959-0C29-4FDF-048F-B1AA7CAFC06A}"/>
              </a:ext>
            </a:extLst>
          </p:cNvPr>
          <p:cNvSpPr txBox="1"/>
          <p:nvPr/>
        </p:nvSpPr>
        <p:spPr>
          <a:xfrm>
            <a:off x="1611230" y="1350294"/>
            <a:ext cx="2003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BOARD OFFICERS: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President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Vice President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Secretary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Treasurer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4CAC3A-9148-C10F-BB15-68D8332F3DBB}"/>
              </a:ext>
            </a:extLst>
          </p:cNvPr>
          <p:cNvSpPr txBox="1"/>
          <p:nvPr/>
        </p:nvSpPr>
        <p:spPr>
          <a:xfrm>
            <a:off x="3998976" y="1340152"/>
            <a:ext cx="4863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BOARD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Five Required Board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Six Optional Additional Voting Board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Associate Members (Non-Voting)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10D1C9-9FCB-C18A-E813-4614BB1E7A0C}"/>
              </a:ext>
            </a:extLst>
          </p:cNvPr>
          <p:cNvSpPr txBox="1"/>
          <p:nvPr/>
        </p:nvSpPr>
        <p:spPr>
          <a:xfrm>
            <a:off x="676656" y="3054542"/>
            <a:ext cx="7687056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Three-Year Terms   -   Up for vote this year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Secretary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Two Required Members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Two Optional Additional Members</a:t>
            </a:r>
          </a:p>
        </p:txBody>
      </p:sp>
      <p:pic>
        <p:nvPicPr>
          <p:cNvPr id="1026" name="Picture 2" descr="Wooden gavel clipart cartoon style vector illustration | Premium AI ...">
            <a:extLst>
              <a:ext uri="{FF2B5EF4-FFF2-40B4-BE49-F238E27FC236}">
                <a16:creationId xmlns:a16="http://schemas.microsoft.com/office/drawing/2014/main" id="{66929926-77C2-E020-FEBC-78E22CF4E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98" y="640331"/>
            <a:ext cx="1067076" cy="10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ooden gavel clipart cartoon style vector illustration | Premium AI ...">
            <a:extLst>
              <a:ext uri="{FF2B5EF4-FFF2-40B4-BE49-F238E27FC236}">
                <a16:creationId xmlns:a16="http://schemas.microsoft.com/office/drawing/2014/main" id="{DBC5CF34-E669-B98D-D25F-D7F984B64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4437" y="698225"/>
            <a:ext cx="1010649" cy="101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AD55">
            <a:alpha val="50000"/>
          </a:srgbClr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6" title="Screenshot_20260214_123935_Drive.jpg"/>
          <p:cNvPicPr preferRelativeResize="0"/>
          <p:nvPr/>
        </p:nvPicPr>
        <p:blipFill rotWithShape="1">
          <a:blip r:embed="rId3">
            <a:alphaModFix/>
          </a:blip>
          <a:srcRect b="29354"/>
          <a:stretch/>
        </p:blipFill>
        <p:spPr>
          <a:xfrm>
            <a:off x="5018925" y="152401"/>
            <a:ext cx="3837449" cy="461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925" y="2062350"/>
            <a:ext cx="1944425" cy="3011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5375" y="2786173"/>
            <a:ext cx="1811525" cy="228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2343400" cy="17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6"/>
          <p:cNvSpPr txBox="1"/>
          <p:nvPr/>
        </p:nvSpPr>
        <p:spPr>
          <a:xfrm>
            <a:off x="230413" y="1792575"/>
            <a:ext cx="18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Buffer Zone</a:t>
            </a:r>
            <a:endParaRPr sz="2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26"/>
          <p:cNvSpPr txBox="1"/>
          <p:nvPr/>
        </p:nvSpPr>
        <p:spPr>
          <a:xfrm>
            <a:off x="2640475" y="229050"/>
            <a:ext cx="22338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222222"/>
                </a:solidFill>
                <a:highlight>
                  <a:srgbClr val="FFFFFF"/>
                </a:highlight>
              </a:rPr>
              <a:t>As a responsible Lake steward  ensure that the transition from land to water remains a living, breathing ecosystem. By prioritizing deep-rooted native plants over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222222"/>
                </a:solidFill>
                <a:highlight>
                  <a:srgbClr val="FFFFFF"/>
                </a:highlight>
              </a:rPr>
              <a:t>manicured lawns, we can stop runoff, feed our local pollinators, and keep the water clear for generations to come.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107" y="0"/>
            <a:ext cx="4289014" cy="171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694" y="2358534"/>
            <a:ext cx="1118306" cy="1372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25" y="0"/>
            <a:ext cx="2573826" cy="2629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 title="unnamed(1)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6350" y="2437969"/>
            <a:ext cx="1957650" cy="125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7" title="20250607_09451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28703" y="1693528"/>
            <a:ext cx="1957647" cy="200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 descr="Beyond the base: ice fishing on Devils Lake &gt; Minot Air Force Base ..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16980" y="1753358"/>
            <a:ext cx="1496370" cy="644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 descr="white pontoon boat free image | Peakpx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325" y="2444925"/>
            <a:ext cx="4082376" cy="125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 descr="Dude, Where's My Permit? &gt; Great Lakes and Ohio River Division ...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07153" y="0"/>
            <a:ext cx="2573825" cy="2541848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7"/>
          <p:cNvSpPr txBox="1"/>
          <p:nvPr/>
        </p:nvSpPr>
        <p:spPr>
          <a:xfrm>
            <a:off x="143850" y="3620575"/>
            <a:ext cx="91440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Thank You for your time today!</a:t>
            </a:r>
            <a:endParaRPr sz="27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Here's to a safe, sunny, and unforgettable summer 2026.</a:t>
            </a:r>
            <a:endParaRPr sz="27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See you out on the water.</a:t>
            </a:r>
            <a:endParaRPr sz="27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1754150" y="6243550"/>
            <a:ext cx="639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20250921_15154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7250" y="2329350"/>
            <a:ext cx="1777301" cy="26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2208" y="0"/>
            <a:ext cx="3141792" cy="209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unname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953" y="1943950"/>
            <a:ext cx="6789526" cy="453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 descr="a blue sign that says lake it easy with a picture of a beach (Provided by Tenor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950" y="102125"/>
            <a:ext cx="5898250" cy="199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body" idx="4294967295"/>
          </p:nvPr>
        </p:nvSpPr>
        <p:spPr>
          <a:xfrm>
            <a:off x="344450" y="379929"/>
            <a:ext cx="4502150" cy="17605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020" b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920" b="1" dirty="0">
                <a:latin typeface="Verdana"/>
                <a:ea typeface="Verdana"/>
                <a:cs typeface="Verdana"/>
                <a:sym typeface="Verdana"/>
              </a:rPr>
              <a:t>LeSueur County Offers</a:t>
            </a:r>
            <a:endParaRPr sz="1920" b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920" b="1" dirty="0">
                <a:latin typeface="Verdana"/>
                <a:ea typeface="Verdana"/>
                <a:cs typeface="Verdana"/>
                <a:sym typeface="Verdana"/>
              </a:rPr>
              <a:t>Water Sampling Program </a:t>
            </a:r>
            <a:endParaRPr sz="1920" b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920" b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82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5"/>
              <a:buFont typeface="Arial"/>
              <a:buNone/>
            </a:pPr>
            <a:endParaRPr sz="182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5"/>
              <a:buFont typeface="Arial"/>
              <a:buNone/>
            </a:pPr>
            <a:endParaRPr sz="182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1820" dirty="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7" name="Google Shape;77;p16"/>
          <p:cNvGrpSpPr/>
          <p:nvPr/>
        </p:nvGrpSpPr>
        <p:grpSpPr>
          <a:xfrm>
            <a:off x="7486193" y="1676399"/>
            <a:ext cx="1649340" cy="781863"/>
            <a:chOff x="2428842" y="1526469"/>
            <a:chExt cx="4286479" cy="2276205"/>
          </a:xfrm>
        </p:grpSpPr>
        <p:sp>
          <p:nvSpPr>
            <p:cNvPr id="78" name="Google Shape;78;p16"/>
            <p:cNvSpPr/>
            <p:nvPr/>
          </p:nvSpPr>
          <p:spPr>
            <a:xfrm>
              <a:off x="2904506" y="1704474"/>
              <a:ext cx="3051000" cy="2098200"/>
            </a:xfrm>
            <a:prstGeom prst="roundRect">
              <a:avLst>
                <a:gd name="adj" fmla="val 0"/>
              </a:avLst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39075" tIns="39075" rIns="39075" bIns="39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98">
                <a:latin typeface="Anton"/>
                <a:ea typeface="Anton"/>
                <a:cs typeface="Anton"/>
                <a:sym typeface="Anton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 rot="5400000">
              <a:off x="2590718" y="3001600"/>
              <a:ext cx="484884" cy="808636"/>
            </a:xfrm>
            <a:custGeom>
              <a:avLst/>
              <a:gdLst/>
              <a:ahLst/>
              <a:cxnLst/>
              <a:rect l="l" t="t" r="r" b="b"/>
              <a:pathLst>
                <a:path w="21933" h="34257" extrusionOk="0">
                  <a:moveTo>
                    <a:pt x="0" y="11698"/>
                  </a:moveTo>
                  <a:lnTo>
                    <a:pt x="21933" y="34257"/>
                  </a:lnTo>
                  <a:lnTo>
                    <a:pt x="21933" y="0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164539" y="1526469"/>
              <a:ext cx="3038100" cy="2098200"/>
            </a:xfrm>
            <a:prstGeom prst="roundRect">
              <a:avLst>
                <a:gd name="adj" fmla="val 0"/>
              </a:avLst>
            </a:prstGeom>
            <a:solidFill>
              <a:srgbClr val="B0F298"/>
            </a:solidFill>
            <a:ln>
              <a:noFill/>
            </a:ln>
          </p:spPr>
          <p:txBody>
            <a:bodyPr spcFirstLastPara="1" wrap="square" lIns="39075" tIns="39075" rIns="39075" bIns="39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98">
                <a:latin typeface="Anton"/>
                <a:ea typeface="Anton"/>
                <a:cs typeface="Anton"/>
                <a:sym typeface="Anton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 rot="-5400000">
              <a:off x="6115004" y="1606589"/>
              <a:ext cx="391998" cy="808636"/>
            </a:xfrm>
            <a:custGeom>
              <a:avLst/>
              <a:gdLst/>
              <a:ahLst/>
              <a:cxnLst/>
              <a:rect l="l" t="t" r="r" b="b"/>
              <a:pathLst>
                <a:path w="21933" h="34257" extrusionOk="0">
                  <a:moveTo>
                    <a:pt x="0" y="11698"/>
                  </a:moveTo>
                  <a:lnTo>
                    <a:pt x="21933" y="34257"/>
                  </a:lnTo>
                  <a:lnTo>
                    <a:pt x="21933" y="0"/>
                  </a:lnTo>
                  <a:close/>
                </a:path>
              </a:pathLst>
            </a:custGeom>
            <a:solidFill>
              <a:srgbClr val="B0F298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3164539" y="1704474"/>
              <a:ext cx="2790900" cy="1920000"/>
            </a:xfrm>
            <a:prstGeom prst="rect">
              <a:avLst/>
            </a:prstGeom>
            <a:solidFill>
              <a:srgbClr val="004638"/>
            </a:solidFill>
            <a:ln>
              <a:noFill/>
            </a:ln>
          </p:spPr>
          <p:txBody>
            <a:bodyPr spcFirstLastPara="1" wrap="square" lIns="39075" tIns="39075" rIns="39075" bIns="39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98">
                <a:latin typeface="Anton"/>
                <a:ea typeface="Anton"/>
                <a:cs typeface="Anton"/>
                <a:sym typeface="Anton"/>
              </a:endParaRPr>
            </a:p>
          </p:txBody>
        </p:sp>
        <p:sp>
          <p:nvSpPr>
            <p:cNvPr id="83" name="Google Shape;83;p16"/>
            <p:cNvSpPr txBox="1"/>
            <p:nvPr/>
          </p:nvSpPr>
          <p:spPr>
            <a:xfrm>
              <a:off x="3308375" y="1757050"/>
              <a:ext cx="2547000" cy="182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9075" rIns="0" bIns="0" anchor="t" anchorCtr="0">
              <a:normAutofit fontScale="92500" lnSpcReduction="20000"/>
            </a:bodyPr>
            <a:lstStyle/>
            <a:p>
              <a:pPr marL="0" lvl="0" indent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51">
                  <a:solidFill>
                    <a:srgbClr val="F9DFEC"/>
                  </a:solidFill>
                  <a:latin typeface="Anton"/>
                  <a:ea typeface="Anton"/>
                  <a:cs typeface="Anton"/>
                  <a:sym typeface="Anton"/>
                </a:rPr>
                <a:t>THANK </a:t>
              </a:r>
              <a:r>
                <a:rPr lang="en" sz="2351" u="sng">
                  <a:solidFill>
                    <a:srgbClr val="F9DFEC"/>
                  </a:solidFill>
                  <a:latin typeface="Anton"/>
                  <a:ea typeface="Anton"/>
                  <a:cs typeface="Anton"/>
                  <a:sym typeface="Anton"/>
                </a:rPr>
                <a:t>YOU</a:t>
              </a:r>
              <a:endParaRPr sz="2351">
                <a:solidFill>
                  <a:srgbClr val="F9DFEC"/>
                </a:solidFill>
                <a:latin typeface="Anton"/>
                <a:ea typeface="Anton"/>
                <a:cs typeface="Anton"/>
                <a:sym typeface="Anton"/>
              </a:endParaRPr>
            </a:p>
          </p:txBody>
        </p:sp>
      </p:grpSp>
      <p:sp>
        <p:nvSpPr>
          <p:cNvPr id="85" name="Google Shape;85;p16"/>
          <p:cNvSpPr txBox="1"/>
          <p:nvPr/>
        </p:nvSpPr>
        <p:spPr>
          <a:xfrm>
            <a:off x="660000" y="1091943"/>
            <a:ext cx="3912000" cy="90483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Water Sampling Volunteers</a:t>
            </a:r>
            <a:endParaRPr sz="2000" b="1" dirty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600" b="1" dirty="0">
                <a:solidFill>
                  <a:schemeClr val="tx2"/>
                </a:solidFill>
                <a:latin typeface="Lato"/>
                <a:ea typeface="Lato"/>
                <a:cs typeface="Lato"/>
                <a:sym typeface="Lato"/>
              </a:rPr>
              <a:t>Gary Schott </a:t>
            </a:r>
            <a:endParaRPr sz="1600" b="1" dirty="0">
              <a:solidFill>
                <a:schemeClr val="tx2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600" b="1" dirty="0">
                <a:solidFill>
                  <a:schemeClr val="tx2"/>
                </a:solidFill>
                <a:latin typeface="Lato"/>
                <a:ea typeface="Lato"/>
                <a:cs typeface="Lato"/>
                <a:sym typeface="Lato"/>
              </a:rPr>
              <a:t>Phil Langerud</a:t>
            </a:r>
            <a:endParaRPr sz="1600" b="1" dirty="0">
              <a:solidFill>
                <a:schemeClr val="tx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901944" y="115470"/>
            <a:ext cx="3505708" cy="2516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Water Sampling Volunteers</a:t>
            </a:r>
            <a:endParaRPr b="1" dirty="0"/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Collect samples weekly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Deliver to Le Sueur County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Results shared at end of season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C29BB4-40B0-7C19-CECC-634A2608F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20" y="2383661"/>
            <a:ext cx="7826418" cy="26443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/>
        </p:nvSpPr>
        <p:spPr>
          <a:xfrm>
            <a:off x="237650" y="160700"/>
            <a:ext cx="3576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Secchi</a:t>
            </a:r>
            <a:endParaRPr sz="42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Disk Reading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6190300" y="749175"/>
            <a:ext cx="2976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4787025" y="737850"/>
            <a:ext cx="4379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3" name="Google Shape;93;p17" descr="Bigger Fish to Fry: Environmental Management works to improve fish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4462" y="303737"/>
            <a:ext cx="4373151" cy="45360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407400" y="1638200"/>
            <a:ext cx="380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Tracking water clarity, for the over health of the lake.</a:t>
            </a:r>
            <a:endParaRPr sz="1300" b="1">
              <a:solidFill>
                <a:schemeClr val="accen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407400" y="2706975"/>
            <a:ext cx="6518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112575" y="3732775"/>
            <a:ext cx="6518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356700" y="1638200"/>
            <a:ext cx="35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864372" y="3777250"/>
            <a:ext cx="2081924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 dirty="0">
                <a:solidFill>
                  <a:schemeClr val="dk2"/>
                </a:solidFill>
              </a:rPr>
              <a:t>Secchi Disk Volunteers</a:t>
            </a:r>
            <a:endParaRPr sz="1600" b="1" u="sng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</a:rPr>
              <a:t>Chuck Birtz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</a:rPr>
              <a:t>Gary Schott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</a:rPr>
              <a:t>Andrea Berg</a:t>
            </a:r>
            <a:endParaRPr sz="1100" dirty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47100" y="2055425"/>
            <a:ext cx="4119440" cy="212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Secchi Disk Volunteers</a:t>
            </a:r>
            <a:endParaRPr lang="en-US" b="1" dirty="0"/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Weekly clarity readings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Data submitted to MPCA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Helps track algae and nutrient levels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ctrTitle"/>
          </p:nvPr>
        </p:nvSpPr>
        <p:spPr>
          <a:xfrm>
            <a:off x="4742474" y="343975"/>
            <a:ext cx="4305900" cy="20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Lake Water Levels</a:t>
            </a:r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1"/>
          </p:nvPr>
        </p:nvSpPr>
        <p:spPr>
          <a:xfrm>
            <a:off x="3886199" y="2747536"/>
            <a:ext cx="5056833" cy="1167972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2"/>
                </a:solidFill>
              </a:rPr>
              <a:t>Volunteer  Neal Cronin </a:t>
            </a:r>
            <a:endParaRPr sz="2800" b="1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2"/>
                </a:solidFill>
              </a:rPr>
              <a:t>Reports to DNR</a:t>
            </a:r>
            <a:endParaRPr sz="2800" dirty="0">
              <a:solidFill>
                <a:schemeClr val="dk2"/>
              </a:solidFill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0300"/>
            <a:ext cx="3465201" cy="462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5955225" y="0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2300" b="1">
                <a:solidFill>
                  <a:srgbClr val="226699"/>
                </a:solidFill>
                <a:highlight>
                  <a:srgbClr val="FEFEFE"/>
                </a:highlight>
                <a:latin typeface="Montserrat"/>
                <a:ea typeface="Montserrat"/>
                <a:cs typeface="Montserrat"/>
                <a:sym typeface="Montserrat"/>
              </a:rPr>
              <a:t>Wake-Safe Map</a:t>
            </a:r>
            <a:endParaRPr sz="2300" b="1">
              <a:solidFill>
                <a:srgbClr val="226699"/>
              </a:solidFill>
              <a:highlight>
                <a:srgbClr val="FEFEFE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108" y="2102474"/>
            <a:ext cx="3898250" cy="28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6325" y="678383"/>
            <a:ext cx="3000000" cy="213034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4572000" y="2874831"/>
            <a:ext cx="4461300" cy="198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bg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Wake boat wakes are harmful to ecosystems because they produce 6–12 times more </a:t>
            </a:r>
            <a:endParaRPr sz="1300" b="1" dirty="0">
              <a:solidFill>
                <a:schemeClr val="bg1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bg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energy than standard boats, creating </a:t>
            </a:r>
            <a:endParaRPr sz="1300" b="1" dirty="0">
              <a:solidFill>
                <a:schemeClr val="bg1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bg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massive waves that cause severe </a:t>
            </a:r>
            <a:endParaRPr sz="1300" b="1" dirty="0">
              <a:solidFill>
                <a:schemeClr val="bg1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bg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shoreline erosion, destroy shallow-water habitats, and stir up bottom sediments.  This turbulence releases phosphorus, fueling toxic algae blooms, reduces water clarity and spreads invasive species via ballast tanks.</a:t>
            </a:r>
            <a:endParaRPr sz="1300" dirty="0">
              <a:solidFill>
                <a:schemeClr val="bg1"/>
              </a:solidFill>
              <a:highlight>
                <a:schemeClr val="dk1"/>
              </a:highlight>
              <a:latin typeface="Inclusive Sans SemiBold"/>
              <a:ea typeface="Inclusive Sans SemiBold"/>
              <a:cs typeface="Inclusive Sans SemiBold"/>
              <a:sym typeface="Inclusive Sans SemiBold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45600" y="273554"/>
            <a:ext cx="4526400" cy="3000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Wake Boat Mapping for </a:t>
            </a:r>
            <a:endParaRPr sz="2800" b="1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Tetonka and Sakatah. </a:t>
            </a:r>
            <a:endParaRPr sz="2800" b="1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They will be posted at </a:t>
            </a:r>
            <a:endParaRPr sz="2800" b="1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Boat Landing</a:t>
            </a:r>
            <a:endParaRPr sz="2800" b="1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/>
        </p:nvSpPr>
        <p:spPr>
          <a:xfrm>
            <a:off x="1700900" y="1861900"/>
            <a:ext cx="6518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2" name="Google Shape;122;p20" descr="Grant - Free of Charge Creative Commons Financial 11 im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450" y="827775"/>
            <a:ext cx="8833300" cy="492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 title="Screen-Shot-2023-08-21-at-3.47.37-PM-1000x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00" y="1011476"/>
            <a:ext cx="2938850" cy="300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2925525" y="769500"/>
            <a:ext cx="38985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WLA we are always looking for Grants to apply for to better our Lake, environment and community.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2"/>
                </a:solidFill>
              </a:rPr>
              <a:t>DNR Grants for AIS</a:t>
            </a:r>
            <a:r>
              <a:rPr lang="en" sz="1800">
                <a:solidFill>
                  <a:schemeClr val="dk2"/>
                </a:solidFill>
              </a:rPr>
              <a:t> change to a lottery chance on getting selected, unfortunately we have not received the $5000 grant for three years.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Keep it Clean</a:t>
            </a:r>
            <a:r>
              <a:rPr lang="en" sz="1800">
                <a:solidFill>
                  <a:schemeClr val="dk2"/>
                </a:solidFill>
              </a:rPr>
              <a:t> is an awareness of winter pollutants during the ice fishing months. Unfortunately were not selected for 2500.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Many Grants ask for a 50% Match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1737" y="1079684"/>
            <a:ext cx="1756825" cy="231301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1417400" y="0"/>
            <a:ext cx="7060200" cy="769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008F36"/>
                </a:solidFill>
              </a:rPr>
              <a:t>Grant Funding Challenges</a:t>
            </a:r>
            <a:endParaRPr sz="3800" b="1">
              <a:solidFill>
                <a:srgbClr val="008F36"/>
              </a:solidFill>
            </a:endParaRPr>
          </a:p>
        </p:txBody>
      </p:sp>
      <p:pic>
        <p:nvPicPr>
          <p:cNvPr id="131" name="Google Shape;131;p21" descr="Grant - Free of Charge Creative Commons Financial 11 imag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5038" y="3702875"/>
            <a:ext cx="1810202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1C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 idx="4294967295"/>
          </p:nvPr>
        </p:nvSpPr>
        <p:spPr>
          <a:xfrm>
            <a:off x="0" y="214313"/>
            <a:ext cx="3705225" cy="20494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22" dirty="0">
                <a:latin typeface="Anton"/>
                <a:ea typeface="Anton"/>
                <a:cs typeface="Anton"/>
                <a:sym typeface="Anton"/>
              </a:rPr>
              <a:t>Fundraising</a:t>
            </a:r>
            <a:endParaRPr sz="3022" dirty="0">
              <a:latin typeface="Anton"/>
              <a:ea typeface="Anton"/>
              <a:cs typeface="Anton"/>
              <a:sym typeface="Anto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22" dirty="0">
                <a:latin typeface="Anton"/>
                <a:ea typeface="Anton"/>
                <a:cs typeface="Anton"/>
                <a:sym typeface="Anton"/>
              </a:rPr>
              <a:t>Efforts</a:t>
            </a:r>
            <a:endParaRPr sz="3022" dirty="0">
              <a:latin typeface="Anton"/>
              <a:ea typeface="Anton"/>
              <a:cs typeface="Anton"/>
              <a:sym typeface="Anto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22" dirty="0">
                <a:latin typeface="Anton"/>
                <a:ea typeface="Anton"/>
                <a:cs typeface="Anton"/>
                <a:sym typeface="Anton"/>
              </a:rPr>
              <a:t>For AIS</a:t>
            </a:r>
            <a:endParaRPr sz="3022" dirty="0">
              <a:latin typeface="Anton"/>
              <a:ea typeface="Anton"/>
              <a:cs typeface="Anton"/>
              <a:sym typeface="Anto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22" dirty="0">
                <a:latin typeface="Anton"/>
                <a:ea typeface="Anton"/>
                <a:cs typeface="Anton"/>
                <a:sym typeface="Anton"/>
              </a:rPr>
              <a:t>Prevention</a:t>
            </a:r>
            <a:endParaRPr sz="3022" dirty="0">
              <a:latin typeface="Anton"/>
              <a:ea typeface="Anton"/>
              <a:cs typeface="Anton"/>
              <a:sym typeface="Anto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 </a:t>
            </a:r>
            <a:endParaRPr sz="3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37;p22"/>
          <p:cNvSpPr txBox="1">
            <a:spLocks noGrp="1"/>
          </p:cNvSpPr>
          <p:nvPr>
            <p:ph type="subTitle" idx="4294967295"/>
          </p:nvPr>
        </p:nvSpPr>
        <p:spPr>
          <a:xfrm>
            <a:off x="0" y="2263775"/>
            <a:ext cx="5086350" cy="25161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32500" lnSpcReduction="20000"/>
          </a:bodyPr>
          <a:lstStyle/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Memberships</a:t>
            </a:r>
            <a:endParaRPr sz="9600" b="1" dirty="0">
              <a:solidFill>
                <a:schemeClr val="dk2"/>
              </a:solidFill>
            </a:endParaRPr>
          </a:p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Donations</a:t>
            </a:r>
            <a:endParaRPr sz="9600" b="1" dirty="0">
              <a:solidFill>
                <a:schemeClr val="dk2"/>
              </a:solidFill>
            </a:endParaRPr>
          </a:p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Grants</a:t>
            </a:r>
            <a:endParaRPr sz="9600" b="1" dirty="0">
              <a:solidFill>
                <a:schemeClr val="dk2"/>
              </a:solidFill>
            </a:endParaRPr>
          </a:p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Host Spring/Fall Bingo </a:t>
            </a:r>
            <a:endParaRPr sz="9600" b="1" dirty="0">
              <a:solidFill>
                <a:schemeClr val="dk2"/>
              </a:solidFill>
            </a:endParaRPr>
          </a:p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Chuck-A</a:t>
            </a:r>
            <a:r>
              <a:rPr lang="en" sz="9600" b="1" dirty="0"/>
              <a:t>-</a:t>
            </a:r>
            <a:r>
              <a:rPr lang="en" sz="9600" b="1" dirty="0">
                <a:solidFill>
                  <a:schemeClr val="dk2"/>
                </a:solidFill>
              </a:rPr>
              <a:t>Duck</a:t>
            </a:r>
            <a:endParaRPr sz="9600" b="1" dirty="0">
              <a:solidFill>
                <a:schemeClr val="dk2"/>
              </a:solidFill>
            </a:endParaRPr>
          </a:p>
          <a:p>
            <a:pPr marL="457200" lvl="0" indent="-38485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9600" b="1" dirty="0">
                <a:solidFill>
                  <a:schemeClr val="dk2"/>
                </a:solidFill>
              </a:rPr>
              <a:t>Sell Bingo Card-Lions Club</a:t>
            </a:r>
            <a:endParaRPr sz="9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4294967295"/>
          </p:nvPr>
        </p:nvSpPr>
        <p:spPr>
          <a:xfrm>
            <a:off x="6665913" y="60325"/>
            <a:ext cx="2478087" cy="2625725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" sz="1826" b="1" dirty="0"/>
              <a:t>   CHUCK-A-DUCK </a:t>
            </a:r>
            <a:endParaRPr sz="1826" b="1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26" b="1" dirty="0"/>
              <a:t> Bullhead Days </a:t>
            </a:r>
            <a:endParaRPr sz="1826" b="1" dirty="0"/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5875" y="937875"/>
            <a:ext cx="1186997" cy="17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6527" y="2814773"/>
            <a:ext cx="3890747" cy="207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2" title="Screenshot_20251010_134205_Google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6700" y="417976"/>
            <a:ext cx="2802976" cy="1910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</TotalTime>
  <Words>536</Words>
  <Application>Microsoft Office PowerPoint</Application>
  <PresentationFormat>On-screen Show (16:9)</PresentationFormat>
  <Paragraphs>98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Inclusive Sans</vt:lpstr>
      <vt:lpstr>Bebas Neue</vt:lpstr>
      <vt:lpstr>Raleway</vt:lpstr>
      <vt:lpstr>Arial</vt:lpstr>
      <vt:lpstr>Lora Medium</vt:lpstr>
      <vt:lpstr>Cambria</vt:lpstr>
      <vt:lpstr>Montserrat</vt:lpstr>
      <vt:lpstr>Calibri Light</vt:lpstr>
      <vt:lpstr>Georgia</vt:lpstr>
      <vt:lpstr>Lato</vt:lpstr>
      <vt:lpstr>Amatic SC</vt:lpstr>
      <vt:lpstr>Verdana</vt:lpstr>
      <vt:lpstr>Inclusive Sans SemiBold</vt:lpstr>
      <vt:lpstr>Anton</vt:lpstr>
      <vt:lpstr>Lora</vt:lpstr>
      <vt:lpstr>Calibri</vt:lpstr>
      <vt:lpstr>Office 2013 - 2022 Theme</vt:lpstr>
      <vt:lpstr>Welcome  2026</vt:lpstr>
      <vt:lpstr>PowerPoint Presentation</vt:lpstr>
      <vt:lpstr>PowerPoint Presentation</vt:lpstr>
      <vt:lpstr>PowerPoint Presentation</vt:lpstr>
      <vt:lpstr>Lake Water Levels</vt:lpstr>
      <vt:lpstr>PowerPoint Presentation</vt:lpstr>
      <vt:lpstr>PowerPoint Presentation</vt:lpstr>
      <vt:lpstr>PowerPoint Presentation</vt:lpstr>
      <vt:lpstr>Fundraising Efforts For AIS Prevention    </vt:lpstr>
      <vt:lpstr>Volunteer to sell BINGO cards at Corner Bar Wednesday evenings 6:50-9:00pm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Deon Ford</dc:creator>
  <cp:lastModifiedBy>Deon Ford</cp:lastModifiedBy>
  <cp:revision>2</cp:revision>
  <dcterms:modified xsi:type="dcterms:W3CDTF">2026-04-08T21:59:04Z</dcterms:modified>
</cp:coreProperties>
</file>